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76" r:id="rId5"/>
    <p:sldId id="278" r:id="rId6"/>
    <p:sldId id="279" r:id="rId7"/>
    <p:sldId id="271" r:id="rId8"/>
    <p:sldId id="272" r:id="rId9"/>
    <p:sldId id="269" r:id="rId10"/>
    <p:sldId id="282" r:id="rId11"/>
    <p:sldId id="263" r:id="rId12"/>
    <p:sldId id="264" r:id="rId13"/>
    <p:sldId id="265" r:id="rId14"/>
    <p:sldId id="281" r:id="rId15"/>
    <p:sldId id="280" r:id="rId16"/>
    <p:sldId id="273" r:id="rId17"/>
    <p:sldId id="28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4660"/>
  </p:normalViewPr>
  <p:slideViewPr>
    <p:cSldViewPr>
      <p:cViewPr varScale="1">
        <p:scale>
          <a:sx n="73" d="100"/>
          <a:sy n="73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344669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ОСНОВНЫЕ ХАРАКТЕРИСТИКИ СОВРЕМЕННОЙ СИСТЕМЫ СПЕЦИАЛЬНОГО ОБРАЗОВАНИЯ РЕСПУБЛИКИ БЕЛАРУСЬ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/>
              <a:t>движение по пути к </a:t>
            </a:r>
            <a:r>
              <a:rPr lang="ru-RU" sz="6000" i="1" dirty="0" smtClean="0">
                <a:solidFill>
                  <a:srgbClr val="FF0000"/>
                </a:solidFill>
              </a:rPr>
              <a:t>инклюзивному образованию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default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51920" cy="263919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916416" cy="201250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Инклюзия</a:t>
            </a:r>
            <a:r>
              <a:rPr lang="ru-RU" sz="2400" dirty="0" smtClean="0">
                <a:solidFill>
                  <a:srgbClr val="FF0000"/>
                </a:solidFill>
              </a:rPr>
              <a:t> (калька с англ. </a:t>
            </a:r>
            <a:r>
              <a:rPr lang="en-US" sz="2400" dirty="0" smtClean="0">
                <a:solidFill>
                  <a:srgbClr val="FF0000"/>
                </a:solidFill>
              </a:rPr>
              <a:t>inclusion</a:t>
            </a:r>
            <a:r>
              <a:rPr lang="ru-RU" sz="2400" dirty="0" smtClean="0">
                <a:solidFill>
                  <a:srgbClr val="FF0000"/>
                </a:solidFill>
              </a:rPr>
              <a:t>) — включение, добавление, прибавление, присоединение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нклюзия (включение) - «принятие каждого ребенка и гибкость в подходах к обучению»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4664224"/>
            <a:ext cx="8352928" cy="2193776"/>
          </a:xfrm>
        </p:spPr>
        <p:txBody>
          <a:bodyPr>
            <a:normAutofit fontScale="62500" lnSpcReduction="20000"/>
          </a:bodyPr>
          <a:lstStyle/>
          <a:p>
            <a:r>
              <a:rPr lang="ru-RU" sz="5100" i="1" dirty="0" smtClean="0">
                <a:solidFill>
                  <a:srgbClr val="FF0000"/>
                </a:solidFill>
              </a:rPr>
              <a:t>инклюзия - создание систем и процессов, позволяющих каждому человеку полноправно участвовать в жизни общества согласно его выбору, вероисповеданиям и желаниям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132856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ИНКЛЮЗИЯ – органичное соединение специального и общего образования с целью создания условий для преодоления у детей социальных последствий генетических, биологических отклонений развития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908720"/>
            <a:ext cx="3982216" cy="1152128"/>
          </a:xfrm>
        </p:spPr>
        <p:txBody>
          <a:bodyPr/>
          <a:lstStyle/>
          <a:p>
            <a:pPr algn="ctr"/>
            <a:r>
              <a:rPr lang="ru-RU" sz="3600" b="1" dirty="0"/>
              <a:t>ИНТЕГРАЦИЯ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908720"/>
            <a:ext cx="4041775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ИНКЛЮЗИЯ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1844824"/>
            <a:ext cx="4041648" cy="4444963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 </a:t>
            </a:r>
          </a:p>
          <a:p>
            <a:endParaRPr lang="ru-RU" sz="4900" dirty="0" smtClean="0"/>
          </a:p>
          <a:p>
            <a:pPr lvl="0"/>
            <a:r>
              <a:rPr lang="ru-RU" sz="4900" b="1" dirty="0" smtClean="0"/>
              <a:t>Внимание направлено на проблемы «особых» детей.</a:t>
            </a:r>
          </a:p>
          <a:p>
            <a:pPr lvl="0"/>
            <a:r>
              <a:rPr lang="ru-RU" sz="4900" b="1" dirty="0" smtClean="0"/>
              <a:t>Изменение ребенка с проблемами, адаптация его к предлагаемым условиям.</a:t>
            </a:r>
          </a:p>
          <a:p>
            <a:pPr lvl="0"/>
            <a:r>
              <a:rPr lang="ru-RU" sz="4900" b="1" dirty="0" smtClean="0"/>
              <a:t>Преимущество от этого процесса получают только дети с особыми потребностями.</a:t>
            </a:r>
          </a:p>
          <a:p>
            <a:pPr lvl="0"/>
            <a:r>
              <a:rPr lang="ru-RU" sz="4900" b="1" dirty="0" smtClean="0"/>
              <a:t>Организуют образовательный процесс специалисты и специально подготовленные педагоги.</a:t>
            </a:r>
          </a:p>
          <a:p>
            <a:pPr lvl="0"/>
            <a:r>
              <a:rPr lang="ru-RU" sz="4900" b="1" dirty="0" smtClean="0"/>
              <a:t>Образовательный процесс предполагает использование специальных методов обучения и коррекции для детей с ОПФР.</a:t>
            </a:r>
          </a:p>
          <a:p>
            <a:pPr lvl="0"/>
            <a:r>
              <a:rPr lang="ru-RU" sz="4900" b="1" dirty="0" smtClean="0"/>
              <a:t>Ассимиляция детей с ОПФР под условия социальной системы.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1844824"/>
            <a:ext cx="4038600" cy="444875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pPr lvl="0"/>
            <a:r>
              <a:rPr lang="ru-RU" sz="6400" b="1" dirty="0" smtClean="0"/>
              <a:t>Внимание направлено на всех детей детского сада, школы.</a:t>
            </a:r>
          </a:p>
          <a:p>
            <a:pPr lvl="0"/>
            <a:r>
              <a:rPr lang="ru-RU" sz="6400" b="1" dirty="0" smtClean="0"/>
              <a:t>Изменение условий, образовательной системы: детского сада, школы, с учетом образовательных потребностей детей.</a:t>
            </a:r>
          </a:p>
          <a:p>
            <a:pPr lvl="0"/>
            <a:r>
              <a:rPr lang="ru-RU" sz="6400" b="1" dirty="0" smtClean="0"/>
              <a:t>Преимущества получают все дети.</a:t>
            </a:r>
          </a:p>
          <a:p>
            <a:pPr lvl="0"/>
            <a:r>
              <a:rPr lang="ru-RU" sz="6400" b="1" dirty="0" smtClean="0"/>
              <a:t>Образовательный процесс строится с помощью творческой командной работы всех его участников: детей, родителей, педагогов, специалистов.</a:t>
            </a:r>
          </a:p>
          <a:p>
            <a:pPr lvl="0"/>
            <a:r>
              <a:rPr lang="ru-RU" sz="6400" b="1" dirty="0" smtClean="0"/>
              <a:t>Качественное обучение и воспитание всех детей.</a:t>
            </a:r>
          </a:p>
          <a:p>
            <a:pPr lvl="0"/>
            <a:r>
              <a:rPr lang="ru-RU" sz="6400" b="1" dirty="0" smtClean="0"/>
              <a:t>Трансформация социальных условий, включающих всех участников социальной системы.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62392" cy="9361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Сравнение ИНТЕГРАЦИИ и ИНКЛЮЗИИ 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1) сначала обеспечивается просто присутствие детей с ОПФР рядом и вместе со здоровыми сверстниками, </a:t>
            </a:r>
          </a:p>
          <a:p>
            <a:pPr algn="just"/>
            <a:r>
              <a:rPr lang="ru-RU" dirty="0" smtClean="0"/>
              <a:t>2) затем полное включение детей с ОПФР в образовательную систему.</a:t>
            </a:r>
          </a:p>
          <a:p>
            <a:pPr algn="ctr">
              <a:buNone/>
            </a:pPr>
            <a:r>
              <a:rPr lang="ru-RU" i="1" dirty="0" smtClean="0"/>
              <a:t>Постепенно в  таком случае осуществляется:</a:t>
            </a:r>
          </a:p>
          <a:p>
            <a:pPr algn="just">
              <a:buNone/>
            </a:pPr>
            <a:r>
              <a:rPr lang="ru-RU" i="1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ИНКЛЮЗИЯ и ИНТЕГРАЦИЯ – две последовательные фазы процесса: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21088"/>
            <a:ext cx="8568952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развитие опыта сосуществования детей с разными возможностями в едином социальном пространстве;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возможность для всех детей в полном объеме участвовать в жизни коллектива дошкольного учреждения, школы</a:t>
            </a:r>
            <a:r>
              <a:rPr lang="ru-RU" sz="2400" b="1" smtClean="0"/>
              <a:t>, университета </a:t>
            </a:r>
            <a:r>
              <a:rPr lang="ru-RU" sz="2400" b="1" dirty="0" smtClean="0"/>
              <a:t>и т.п.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Мои документы\КАТЯ\работа со студентами\Оптимист к ДНЮ науки 2015\SDC128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2555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Актуальность инклюзивного обучения всех детей обусловлена факторами: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	</a:t>
            </a:r>
            <a:r>
              <a:rPr lang="ru-RU" sz="3200" i="1" dirty="0" smtClean="0">
                <a:solidFill>
                  <a:schemeClr val="bg1"/>
                </a:solidFill>
              </a:rPr>
              <a:t>реализацией принципа </a:t>
            </a:r>
            <a:r>
              <a:rPr lang="ru-RU" sz="3200" i="1" dirty="0" err="1" smtClean="0">
                <a:solidFill>
                  <a:schemeClr val="bg1"/>
                </a:solidFill>
              </a:rPr>
              <a:t>гуманизации</a:t>
            </a:r>
            <a:r>
              <a:rPr lang="ru-RU" sz="3200" i="1" dirty="0" smtClean="0">
                <a:solidFill>
                  <a:schemeClr val="bg1"/>
                </a:solidFill>
              </a:rPr>
              <a:t> образования ;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	</a:t>
            </a:r>
            <a:r>
              <a:rPr lang="ru-RU" sz="3200" i="1" smtClean="0">
                <a:solidFill>
                  <a:schemeClr val="bg1"/>
                </a:solidFill>
              </a:rPr>
              <a:t>социальной политикой </a:t>
            </a:r>
            <a:r>
              <a:rPr lang="ru-RU" sz="3200" i="1" dirty="0" smtClean="0">
                <a:solidFill>
                  <a:schemeClr val="bg1"/>
                </a:solidFill>
              </a:rPr>
              <a:t>государства в сфере образования : право выбора каждым учащимся места и способа обучения;</a:t>
            </a:r>
            <a:br>
              <a:rPr lang="ru-RU" sz="3200" i="1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chemeClr val="bg1"/>
                </a:solidFill>
              </a:rPr>
              <a:t>	развитием инклюзивных процессов в обществе и образовании, что ведет к необходимости расширения и углубления профессиональных компетенций педагогов, работающих в учреждениях основного образования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полное включение</a:t>
            </a:r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всех детей </a:t>
            </a:r>
          </a:p>
          <a:p>
            <a:pPr algn="ctr">
              <a:buNone/>
            </a:pPr>
            <a:r>
              <a:rPr lang="ru-RU" sz="3600" b="1" dirty="0" smtClean="0"/>
              <a:t>в </a:t>
            </a:r>
            <a:r>
              <a:rPr lang="ru-RU" sz="3600" b="1" i="1" dirty="0" smtClean="0">
                <a:solidFill>
                  <a:srgbClr val="FF0000"/>
                </a:solidFill>
              </a:rPr>
              <a:t>единое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развивающее</a:t>
            </a:r>
            <a:r>
              <a:rPr lang="ru-RU" sz="3600" b="1" i="1" dirty="0" smtClean="0"/>
              <a:t>, «</a:t>
            </a:r>
            <a:r>
              <a:rPr lang="ru-RU" sz="3600" b="1" i="1" dirty="0" smtClean="0">
                <a:solidFill>
                  <a:srgbClr val="FF0000"/>
                </a:solidFill>
              </a:rPr>
              <a:t>комфортное</a:t>
            </a:r>
            <a:r>
              <a:rPr lang="ru-RU" sz="3600" b="1" dirty="0" smtClean="0"/>
              <a:t>» для всех (</a:t>
            </a:r>
            <a:r>
              <a:rPr lang="ru-RU" sz="3600" b="1" dirty="0" smtClean="0">
                <a:solidFill>
                  <a:srgbClr val="FF0000"/>
                </a:solidFill>
              </a:rPr>
              <a:t>психологически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FF0000"/>
                </a:solidFill>
              </a:rPr>
              <a:t>физически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FF0000"/>
                </a:solidFill>
              </a:rPr>
              <a:t>педагогически</a:t>
            </a:r>
            <a:r>
              <a:rPr lang="ru-RU" sz="3600" b="1" dirty="0" smtClean="0"/>
              <a:t>) </a:t>
            </a:r>
          </a:p>
          <a:p>
            <a:pPr algn="ctr">
              <a:buNone/>
            </a:pPr>
            <a:r>
              <a:rPr lang="ru-RU" sz="3600" b="1" dirty="0" smtClean="0"/>
              <a:t>образовательное пространство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Инклюзивное образование</a:t>
            </a:r>
            <a:r>
              <a:rPr lang="ru-RU" sz="40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подразумевает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сложности в формировании толерантного отношения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					к лицам с ОПФР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Проблема специального образования -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:\Мои документы\КАТЯ\работа со студентами\Оптимист к ДНЮ науки 2015\23 шнуровка зайч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067944" cy="334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КАТЯ\работа со студентами\Оптимист к ДНЮ науки 2015\SDC143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9320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7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764703"/>
            <a:ext cx="3131840" cy="365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формировать понимание сущности инклюзивных процессов в социальном сообществе и системе образования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обеспечивать принятие ценностей инклюзивного образования;</a:t>
            </a:r>
          </a:p>
          <a:p>
            <a:r>
              <a:rPr lang="ru-RU" dirty="0" smtClean="0"/>
              <a:t>способствовать пониманию </a:t>
            </a:r>
            <a:r>
              <a:rPr lang="ru-RU" b="1" dirty="0" smtClean="0">
                <a:solidFill>
                  <a:srgbClr val="002060"/>
                </a:solidFill>
              </a:rPr>
              <a:t>необходимости реализации гуманистического подхода в образовательном и социальном пространстве</a:t>
            </a:r>
            <a:r>
              <a:rPr lang="ru-RU" dirty="0" smtClean="0"/>
              <a:t>, развитию </a:t>
            </a:r>
            <a:r>
              <a:rPr lang="ru-RU" b="1" dirty="0" smtClean="0">
                <a:solidFill>
                  <a:srgbClr val="FF0000"/>
                </a:solidFill>
              </a:rPr>
              <a:t>толерантного отношения к участникам инклюзивного образовательного </a:t>
            </a:r>
            <a:r>
              <a:rPr lang="ru-RU" b="1" dirty="0" smtClean="0">
                <a:solidFill>
                  <a:srgbClr val="FF0000"/>
                </a:solidFill>
              </a:rPr>
              <a:t>пространства</a:t>
            </a:r>
          </a:p>
          <a:p>
            <a:pPr marL="109728" indent="0" algn="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(по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В.В.Хитрюк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13168" cy="20882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необходимо развитие </a:t>
            </a:r>
            <a:r>
              <a:rPr lang="ru-RU" sz="2800" dirty="0" smtClean="0">
                <a:solidFill>
                  <a:srgbClr val="FF0000"/>
                </a:solidFill>
              </a:rPr>
              <a:t>профессиональной педагогической компетентности </a:t>
            </a:r>
            <a:r>
              <a:rPr lang="ru-RU" sz="2800" dirty="0" smtClean="0">
                <a:solidFill>
                  <a:schemeClr val="tx1"/>
                </a:solidFill>
              </a:rPr>
              <a:t>и формирование </a:t>
            </a:r>
            <a:r>
              <a:rPr lang="ru-RU" sz="2800" dirty="0" smtClean="0">
                <a:solidFill>
                  <a:srgbClr val="FF0000"/>
                </a:solidFill>
              </a:rPr>
              <a:t>готовности </a:t>
            </a:r>
            <a:r>
              <a:rPr lang="ru-RU" sz="2800" dirty="0" smtClean="0">
                <a:solidFill>
                  <a:schemeClr val="tx1"/>
                </a:solidFill>
              </a:rPr>
              <a:t>специалистов разного профиля 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работе </a:t>
            </a:r>
            <a:r>
              <a:rPr lang="ru-RU" sz="2800" dirty="0" smtClean="0">
                <a:solidFill>
                  <a:srgbClr val="FF0000"/>
                </a:solidFill>
              </a:rPr>
              <a:t>в условиях инклюзивного образования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7963058" cy="5778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966520"/>
            <a:ext cx="8348464" cy="8914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 ЗА   ВНИМАНИЕ 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КАТЯ\УСРС  КОНТР ТЕСТЫ\раздат материал Основы дефектологии\img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30124" y="-1437212"/>
            <a:ext cx="5976664" cy="885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3105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КОЛИЧЕСТВО детей с ОПФР  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в РЕСПУБЛИКЕ  БЕЛАРУСЬ -</a:t>
            </a:r>
            <a:r>
              <a:rPr lang="ru-RU" sz="4000" dirty="0" smtClean="0">
                <a:solidFill>
                  <a:srgbClr val="FF0000"/>
                </a:solidFill>
              </a:rPr>
              <a:t> </a:t>
            </a:r>
            <a:r>
              <a:rPr lang="ru-RU" sz="4900" dirty="0" smtClean="0">
                <a:solidFill>
                  <a:srgbClr val="FF0000"/>
                </a:solidFill>
              </a:rPr>
              <a:t>136 673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в возрасте до 18 лет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(на 15.09.2014 г.)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7772400" cy="2376263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Из   них более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10  000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являются инвалидами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310569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оптимизация</a:t>
            </a:r>
            <a:r>
              <a:rPr lang="ru-RU" sz="5400" i="1" dirty="0" smtClean="0">
                <a:solidFill>
                  <a:schemeClr val="tx1"/>
                </a:solidFill>
              </a:rPr>
              <a:t> </a:t>
            </a:r>
            <a:br>
              <a:rPr lang="ru-RU" sz="5400" i="1" dirty="0" smtClean="0">
                <a:solidFill>
                  <a:schemeClr val="tx1"/>
                </a:solidFill>
              </a:rPr>
            </a:br>
            <a:r>
              <a:rPr lang="ru-RU" sz="5400" i="1" dirty="0" smtClean="0">
                <a:solidFill>
                  <a:schemeClr val="tx1"/>
                </a:solidFill>
              </a:rPr>
              <a:t>сети учреждений специального образования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получение образования </a:t>
            </a:r>
            <a:r>
              <a:rPr lang="ru-RU" i="1" dirty="0" smtClean="0">
                <a:solidFill>
                  <a:srgbClr val="FF0000"/>
                </a:solidFill>
              </a:rPr>
              <a:t>большинством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детей с </a:t>
            </a:r>
            <a:r>
              <a:rPr lang="ru-RU" i="1" dirty="0" smtClean="0">
                <a:solidFill>
                  <a:srgbClr val="FF0000"/>
                </a:solidFill>
              </a:rPr>
              <a:t>ОПФР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в учреждениях </a:t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основного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создание </a:t>
            </a:r>
            <a:r>
              <a:rPr lang="ru-RU" i="1" dirty="0" smtClean="0">
                <a:solidFill>
                  <a:srgbClr val="FF0000"/>
                </a:solidFill>
              </a:rPr>
              <a:t>специальных условий</a:t>
            </a:r>
            <a:r>
              <a:rPr lang="ru-RU" i="1" dirty="0" smtClean="0"/>
              <a:t> для обучающихся с ОПФР</a:t>
            </a:r>
            <a:br>
              <a:rPr lang="ru-RU" i="1" dirty="0" smtClean="0"/>
            </a:br>
            <a:r>
              <a:rPr lang="ru-RU" i="1" dirty="0" smtClean="0"/>
              <a:t> в учреждениях основного образования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5" y="404664"/>
            <a:ext cx="8568953" cy="9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Интеграция - альтернатива </a:t>
            </a:r>
            <a:r>
              <a:rPr lang="ru-RU" sz="3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форме получения образования </a:t>
            </a:r>
            <a:r>
              <a:rPr lang="ru-RU" sz="3200" b="1" kern="1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</a:t>
            </a:r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лиц с ОПФР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1520" y="2011596"/>
            <a:ext cx="2853010" cy="1330747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Получение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в специальном учреждении 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499141" y="4452360"/>
            <a:ext cx="1609725" cy="715962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обучение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244714" y="5589240"/>
            <a:ext cx="2267744" cy="870937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участие во всех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ферах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жизнедеятельности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236296" y="4452360"/>
            <a:ext cx="1609725" cy="715962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воспитание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44007" y="2011597"/>
            <a:ext cx="3469159" cy="1330747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Получение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в  учреждениях  общего среднего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и дошкольного образования </a:t>
            </a:r>
          </a:p>
        </p:txBody>
      </p:sp>
      <p:cxnSp>
        <p:nvCxnSpPr>
          <p:cNvPr id="17" name="Прямая со стрелкой 16"/>
          <p:cNvCxnSpPr>
            <a:stCxn id="16" idx="2"/>
            <a:endCxn id="9" idx="0"/>
          </p:cNvCxnSpPr>
          <p:nvPr/>
        </p:nvCxnSpPr>
        <p:spPr bwMode="auto">
          <a:xfrm flipH="1">
            <a:off x="6378586" y="3342344"/>
            <a:ext cx="1" cy="2246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>
            <a:stCxn id="16" idx="2"/>
            <a:endCxn id="10" idx="0"/>
          </p:cNvCxnSpPr>
          <p:nvPr/>
        </p:nvCxnSpPr>
        <p:spPr bwMode="auto">
          <a:xfrm>
            <a:off x="6378587" y="3342344"/>
            <a:ext cx="1662572" cy="1110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16" idx="2"/>
            <a:endCxn id="8" idx="0"/>
          </p:cNvCxnSpPr>
          <p:nvPr/>
        </p:nvCxnSpPr>
        <p:spPr bwMode="auto">
          <a:xfrm flipH="1">
            <a:off x="4304004" y="3342344"/>
            <a:ext cx="2074583" cy="1110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563888" y="2394394"/>
            <a:ext cx="792088" cy="565150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ИЛИ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2597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40"/>
            <a:ext cx="47246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0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ru-RU" b="1" i="1" dirty="0" smtClean="0"/>
          </a:p>
          <a:p>
            <a:pPr algn="just" hangingPunct="0"/>
            <a:r>
              <a:rPr lang="ru-RU" sz="3200" b="1" i="1" dirty="0" smtClean="0">
                <a:solidFill>
                  <a:srgbClr val="0070C0"/>
                </a:solidFill>
              </a:rPr>
              <a:t>Интеграция</a:t>
            </a:r>
            <a:r>
              <a:rPr lang="ru-RU" sz="3200" dirty="0" smtClean="0"/>
              <a:t> (от лат. 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ntegratio</a:t>
            </a:r>
            <a:r>
              <a:rPr lang="ru-RU" sz="3200" dirty="0" smtClean="0"/>
              <a:t> – соединение) — процесс развития, результатом которого является достижение единства и целостности внутри системы, основанной на взаимозависимости отдельных специализированных элементов</a:t>
            </a:r>
          </a:p>
          <a:p>
            <a:pPr hangingPunct="0"/>
            <a:endParaRPr lang="ru-RU" sz="2400" dirty="0" smtClean="0"/>
          </a:p>
        </p:txBody>
      </p:sp>
      <p:pic>
        <p:nvPicPr>
          <p:cNvPr id="5" name="Содержимое 4" descr="default3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185980" cy="292494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4252"/>
            <a:ext cx="2800943" cy="3103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3175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54" y="908720"/>
            <a:ext cx="4464646" cy="2975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964488" cy="604867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Гибкая система интеграции детей с ОПФР в общеобразовательные учреждения учитывает потребности и возможности как ребенка, так и и его семьи, 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расширяет возможности выбора родителями оптимального образовательного маршрута для своего ребенка, не прерывая близкой связи с ним,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 способствует выработке адекватной стратегии воспитания и обучения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672</TotalTime>
  <Words>319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ОСНОВНЫЕ ХАРАКТЕРИСТИКИ СОВРЕМЕННОЙ СИСТЕМЫ СПЕЦИАЛЬНОГО ОБРАЗОВАНИЯ РЕСПУБЛИКИ БЕЛАРУСЬ</vt:lpstr>
      <vt:lpstr>Презентация PowerPoint</vt:lpstr>
      <vt:lpstr>КОЛИЧЕСТВО детей с ОПФР   в РЕСПУБЛИКЕ  БЕЛАРУСЬ - 136 673  в возрасте до 18 лет (на 15.09.2014 г.)  </vt:lpstr>
      <vt:lpstr>оптимизация  сети учреждений специального образования</vt:lpstr>
      <vt:lpstr>получение образования большинством  детей с ОПФР  в учреждениях  основного образования</vt:lpstr>
      <vt:lpstr>создание специальных условий для обучающихся с ОПФР  в учреждениях основного образования </vt:lpstr>
      <vt:lpstr>Интеграция - альтернатива в форме получения образования для лиц с ОПФР</vt:lpstr>
      <vt:lpstr>Презентация PowerPoint</vt:lpstr>
      <vt:lpstr>Презентация PowerPoint</vt:lpstr>
      <vt:lpstr>движение по пути к инклюзивному образованию </vt:lpstr>
      <vt:lpstr>Инклюзия (калька с англ. inclusion) — включение, добавление, прибавление, присоединение.  Инклюзия (включение) - «принятие каждого ребенка и гибкость в подходах к обучению»</vt:lpstr>
      <vt:lpstr>Сравнение ИНТЕГРАЦИИ и ИНКЛЮЗИИ  </vt:lpstr>
      <vt:lpstr>Презентация PowerPoint</vt:lpstr>
      <vt:lpstr>Актуальность инклюзивного обучения всех детей обусловлена факторами:  реализацией принципа гуманизации образования ;  социальной политикой государства в сфере образования : право выбора каждым учащимся места и способа обучения;  развитием инклюзивных процессов в обществе и образовании, что ведет к необходимости расширения и углубления профессиональных компетенций педагогов, работающих в учреждениях основного образования</vt:lpstr>
      <vt:lpstr>Инклюзивное образование подразумевает</vt:lpstr>
      <vt:lpstr>Проблема специального образования -</vt:lpstr>
      <vt:lpstr>необходимо развитие профессиональной педагогической компетентности и формирование готовности специалистов разного профиля к работе в условиях инклюзивного образования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ХАРАКТЕРИСТИКИ СОВРЕМЕННОЙ СИСТЕМЫ СПЕЦИАЛЬНОГО ОБРАЗОВАНИЯ РЕСПУБЛИКИ БЕЛАРУСЬ</dc:title>
  <cp:lastModifiedBy>User</cp:lastModifiedBy>
  <cp:revision>84</cp:revision>
  <dcterms:modified xsi:type="dcterms:W3CDTF">2015-02-09T02:24:39Z</dcterms:modified>
</cp:coreProperties>
</file>